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59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60" r:id="rId14"/>
    <p:sldId id="261" r:id="rId15"/>
    <p:sldId id="276" r:id="rId16"/>
    <p:sldId id="277" r:id="rId17"/>
    <p:sldId id="278" r:id="rId18"/>
    <p:sldId id="262" r:id="rId19"/>
    <p:sldId id="263" r:id="rId20"/>
    <p:sldId id="264" r:id="rId21"/>
    <p:sldId id="265" r:id="rId22"/>
  </p:sldIdLst>
  <p:sldSz cx="9144000" cy="5143500" type="screen16x9"/>
  <p:notesSz cx="6858000" cy="9144000"/>
  <p:embeddedFontLst>
    <p:embeddedFont>
      <p:font typeface="Google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7F53E-2520-C8FF-B62C-0D7F7F884DDF}" v="19" dt="2025-07-10T16:58:13.962"/>
    <p1510:client id="{73FF637D-2339-AA42-9DDC-B62E8F4671F3}" v="4" dt="2025-07-10T16:31:55.306"/>
    <p1510:client id="{9DAE16FF-FD0B-2420-CD49-918841AEC146}" v="64" dt="2025-07-10T16:43:41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357bd6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357bd6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b357bd68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b357bd68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b357bd68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b357bd68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b357bd68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b357bd68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b357bd68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b357bd68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357bd68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357bd68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b357bd6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b357bd6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b357bd68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b357bd68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b357bd68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b357bd68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Frame 15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65450" y="3133200"/>
            <a:ext cx="85206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>
                <a:latin typeface="Google Sans"/>
                <a:ea typeface="Google Sans"/>
                <a:cs typeface="Google Sans"/>
                <a:sym typeface="Google Sans"/>
              </a:rPr>
              <a:t>Team name: NxtAgent5</a:t>
            </a:r>
            <a:endParaRPr lang="en-GB" sz="1800" b="1">
              <a:latin typeface="Google Sans"/>
              <a:ea typeface="Google Sans"/>
              <a:cs typeface="Google Sans"/>
            </a:endParaRPr>
          </a:p>
          <a:p>
            <a:pPr marL="914400" lvl="1" indent="-342900">
              <a:buSzPts val="1800"/>
              <a:buFont typeface="Google Sans"/>
              <a:buAutoNum type="alphaLcPeriod"/>
            </a:pPr>
            <a:r>
              <a:rPr lang="en-GB" sz="1800" b="1">
                <a:latin typeface="Google Sans"/>
                <a:ea typeface="Google Sans"/>
                <a:cs typeface="Google Sans"/>
                <a:sym typeface="Google Sans"/>
              </a:rPr>
              <a:t>Team leader name: Shilpa Shaw</a:t>
            </a:r>
            <a:endParaRPr sz="18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SzPts val="1800"/>
              <a:buAutoNum type="alphaLcPeriod"/>
            </a:pPr>
            <a:r>
              <a:rPr lang="en-GB" sz="1800" b="1">
                <a:latin typeface="Google Sans"/>
                <a:ea typeface="Google Sans"/>
                <a:cs typeface="Google Sans"/>
                <a:sym typeface="Google Sans"/>
              </a:rPr>
              <a:t>Problem statement: Improving Safety at Large Public Events</a:t>
            </a:r>
            <a:endParaRPr lang="en-GB" sz="1800" b="1"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7" title="Frame 152.png">
            <a:extLst>
              <a:ext uri="{FF2B5EF4-FFF2-40B4-BE49-F238E27FC236}">
                <a16:creationId xmlns:a16="http://schemas.microsoft.com/office/drawing/2014/main" id="{14D49AE6-6239-DCF1-57E0-83E0C8E078F7}"/>
              </a:ext>
            </a:extLst>
          </p:cNvPr>
          <p:cNvPicPr preferRelativeResize="0"/>
          <p:nvPr/>
        </p:nvPicPr>
        <p:blipFill rotWithShape="1">
          <a:blip r:embed="rId2"/>
          <a:srcRect r="1818" b="-3"/>
          <a:stretch>
            <a:fillRect/>
          </a:stretch>
        </p:blipFill>
        <p:spPr>
          <a:xfrm>
            <a:off x="0" y="0"/>
            <a:ext cx="9058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A20AD-2A1B-CDE5-80E1-1FF790B7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5. Sentiment Agent (Crowd Mood Analysis)</a:t>
            </a:r>
            <a:br>
              <a:rPr lang="en-US" b="1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83E84-142A-0C55-E14B-9B509F56A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Purpose</a:t>
            </a:r>
            <a:r>
              <a:rPr lang="en-US"/>
              <a:t>: Detect panic, excitement, or boredom in real time.</a:t>
            </a:r>
            <a:br>
              <a:rPr lang="en-US"/>
            </a:br>
            <a:r>
              <a:rPr lang="en-US" b="1"/>
              <a:t>Tech Stack</a:t>
            </a:r>
            <a:r>
              <a:rPr lang="en-US"/>
              <a:t>:</a:t>
            </a:r>
          </a:p>
          <a:p>
            <a:r>
              <a:rPr lang="en-US" b="1"/>
              <a:t>Models</a:t>
            </a:r>
            <a:r>
              <a:rPr lang="en-US"/>
              <a:t>:</a:t>
            </a:r>
          </a:p>
          <a:p>
            <a:pPr lvl="1"/>
            <a:r>
              <a:rPr lang="en-US" b="1"/>
              <a:t>Audio</a:t>
            </a:r>
            <a:r>
              <a:rPr lang="en-US"/>
              <a:t>: Google’s </a:t>
            </a:r>
            <a:r>
              <a:rPr lang="en-US" b="1"/>
              <a:t>Speech-to-Text</a:t>
            </a:r>
            <a:r>
              <a:rPr lang="en-US"/>
              <a:t> → </a:t>
            </a:r>
            <a:r>
              <a:rPr lang="en-US" b="1"/>
              <a:t>Gemini</a:t>
            </a:r>
            <a:r>
              <a:rPr lang="en-US"/>
              <a:t> for emotion classification (e.g., </a:t>
            </a:r>
            <a:r>
              <a:rPr lang="en-US" i="1"/>
              <a:t>“Crowd noise: 70% panic”</a:t>
            </a:r>
            <a:r>
              <a:rPr lang="en-US"/>
              <a:t>).</a:t>
            </a:r>
          </a:p>
          <a:p>
            <a:pPr lvl="1"/>
            <a:r>
              <a:rPr lang="en-US" b="1"/>
              <a:t>Text</a:t>
            </a:r>
            <a:r>
              <a:rPr lang="en-US"/>
              <a:t>: </a:t>
            </a:r>
            <a:r>
              <a:rPr lang="en-US" b="1"/>
              <a:t>Cloud Natural Language API</a:t>
            </a:r>
            <a:r>
              <a:rPr lang="en-US"/>
              <a:t> analyzes social media posts.</a:t>
            </a:r>
          </a:p>
          <a:p>
            <a:r>
              <a:rPr lang="en-US" b="1"/>
              <a:t>Output</a:t>
            </a:r>
            <a:r>
              <a:rPr lang="en-US"/>
              <a:t>: Sentiment heatmap overlaid on </a:t>
            </a:r>
            <a:r>
              <a:rPr lang="en-US" b="1"/>
              <a:t>Google Maps</a:t>
            </a:r>
            <a:r>
              <a:rPr lang="en-US"/>
              <a:t>.</a:t>
            </a:r>
            <a:br>
              <a:rPr lang="en-US"/>
            </a:br>
            <a:r>
              <a:rPr lang="en-US" b="1"/>
              <a:t>Innovation</a:t>
            </a:r>
            <a:r>
              <a:rPr lang="en-US"/>
              <a:t>: Combines </a:t>
            </a:r>
            <a:r>
              <a:rPr lang="en-US" i="1"/>
              <a:t>acoustic</a:t>
            </a:r>
            <a:r>
              <a:rPr lang="en-US"/>
              <a:t> + </a:t>
            </a:r>
            <a:r>
              <a:rPr lang="en-US" i="1"/>
              <a:t>textual</a:t>
            </a:r>
            <a:r>
              <a:rPr lang="en-US"/>
              <a:t> sentiment for accuracy.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4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7" title="Frame 152.png">
            <a:extLst>
              <a:ext uri="{FF2B5EF4-FFF2-40B4-BE49-F238E27FC236}">
                <a16:creationId xmlns:a16="http://schemas.microsoft.com/office/drawing/2014/main" id="{D5623C58-1251-4698-04FC-FCCB1FA2E854}"/>
              </a:ext>
            </a:extLst>
          </p:cNvPr>
          <p:cNvPicPr preferRelativeResize="0"/>
          <p:nvPr/>
        </p:nvPicPr>
        <p:blipFill rotWithShape="1">
          <a:blip r:embed="rId2"/>
          <a:srcRect r="1818" b="-3"/>
          <a:stretch>
            <a:fillRect/>
          </a:stretch>
        </p:blipFill>
        <p:spPr>
          <a:xfrm>
            <a:off x="0" y="0"/>
            <a:ext cx="9058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C11CE-E8A8-2CF5-4139-FB0ABC85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6. Override Agent (Human-in-the-Loop)</a:t>
            </a:r>
            <a:br>
              <a:rPr lang="en-US" b="1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9801C-052D-B549-50E1-67C54E801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Purpose</a:t>
            </a:r>
            <a:r>
              <a:rPr lang="en-US"/>
              <a:t>: Let operators correct AI and improve future predictions.</a:t>
            </a:r>
            <a:br>
              <a:rPr lang="en-US"/>
            </a:br>
            <a:r>
              <a:rPr lang="en-US" b="1"/>
              <a:t>Tech Stack</a:t>
            </a:r>
            <a:r>
              <a:rPr lang="en-US"/>
              <a:t>:</a:t>
            </a:r>
          </a:p>
          <a:p>
            <a:r>
              <a:rPr lang="en-US" b="1"/>
              <a:t>Tools</a:t>
            </a:r>
            <a:r>
              <a:rPr lang="en-US"/>
              <a:t>:</a:t>
            </a:r>
          </a:p>
          <a:p>
            <a:pPr lvl="1"/>
            <a:r>
              <a:rPr lang="en-US" b="1"/>
              <a:t>Firebase Realtime DB</a:t>
            </a:r>
            <a:r>
              <a:rPr lang="en-US"/>
              <a:t> logs overrides (e.g., </a:t>
            </a:r>
            <a:r>
              <a:rPr lang="en-US" i="1"/>
              <a:t>“False alarm: fireworks, not gunshots”</a:t>
            </a:r>
            <a:r>
              <a:rPr lang="en-US"/>
              <a:t>).</a:t>
            </a:r>
          </a:p>
          <a:p>
            <a:pPr lvl="1"/>
            <a:r>
              <a:rPr lang="en-US" b="1"/>
              <a:t>Vertex AI Data Labeling</a:t>
            </a:r>
            <a:r>
              <a:rPr lang="en-US"/>
              <a:t> retrains models weekly.</a:t>
            </a:r>
          </a:p>
          <a:p>
            <a:r>
              <a:rPr lang="en-US" b="1"/>
              <a:t>Interface</a:t>
            </a:r>
            <a:r>
              <a:rPr lang="en-US"/>
              <a:t>:</a:t>
            </a:r>
          </a:p>
          <a:p>
            <a:pPr lvl="1"/>
            <a:r>
              <a:rPr lang="en-US"/>
              <a:t>Simple </a:t>
            </a:r>
            <a:r>
              <a:rPr lang="en-US" b="1"/>
              <a:t>Google Forms-like UI</a:t>
            </a:r>
            <a:r>
              <a:rPr lang="en-US"/>
              <a:t> in Firebase Studio for feedback.</a:t>
            </a:r>
            <a:br>
              <a:rPr lang="en-US"/>
            </a:br>
            <a:r>
              <a:rPr lang="en-US" b="1"/>
              <a:t>Innovation</a:t>
            </a:r>
            <a:r>
              <a:rPr lang="en-US"/>
              <a:t>: AI adapts to </a:t>
            </a:r>
            <a:r>
              <a:rPr lang="en-US" i="1"/>
              <a:t>event-specific</a:t>
            </a:r>
            <a:r>
              <a:rPr lang="en-US"/>
              <a:t> false positives.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7" title="Frame 152.png">
            <a:extLst>
              <a:ext uri="{FF2B5EF4-FFF2-40B4-BE49-F238E27FC236}">
                <a16:creationId xmlns:a16="http://schemas.microsoft.com/office/drawing/2014/main" id="{BD066684-C3EA-8D8D-5907-28293AF0C2E3}"/>
              </a:ext>
            </a:extLst>
          </p:cNvPr>
          <p:cNvPicPr preferRelativeResize="0"/>
          <p:nvPr/>
        </p:nvPicPr>
        <p:blipFill rotWithShape="1">
          <a:blip r:embed="rId2"/>
          <a:srcRect r="1818" b="-3"/>
          <a:stretch>
            <a:fillRect/>
          </a:stretch>
        </p:blipFill>
        <p:spPr>
          <a:xfrm>
            <a:off x="0" y="0"/>
            <a:ext cx="9058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AF8D1-F16F-8353-4F5E-6265950B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7. Drone Agent (Autonomous Swarm)</a:t>
            </a:r>
            <a:br>
              <a:rPr lang="en-US" b="1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171B-DF43-530F-92C6-31F4B033B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Purpose</a:t>
            </a:r>
            <a:r>
              <a:rPr lang="en-US"/>
              <a:t>: Optimize drone paths for incident response.</a:t>
            </a:r>
            <a:br>
              <a:rPr lang="en-US"/>
            </a:br>
            <a:r>
              <a:rPr lang="en-US" b="1"/>
              <a:t>Tech Stack</a:t>
            </a:r>
            <a:r>
              <a:rPr lang="en-US"/>
              <a:t>:</a:t>
            </a:r>
          </a:p>
          <a:p>
            <a:r>
              <a:rPr lang="en-US" b="1"/>
              <a:t>Models</a:t>
            </a:r>
            <a:r>
              <a:rPr lang="en-US"/>
              <a:t>:</a:t>
            </a:r>
          </a:p>
          <a:p>
            <a:pPr lvl="1"/>
            <a:r>
              <a:rPr lang="en-US" b="1"/>
              <a:t>OR-Tools</a:t>
            </a:r>
            <a:r>
              <a:rPr lang="en-US"/>
              <a:t> (Google’s optimization library) for route planning.</a:t>
            </a:r>
          </a:p>
          <a:p>
            <a:pPr lvl="1"/>
            <a:r>
              <a:rPr lang="en-US" b="1"/>
              <a:t>TensorFlow Lite</a:t>
            </a:r>
            <a:r>
              <a:rPr lang="en-US"/>
              <a:t> on drones for edge-based anomaly detection.</a:t>
            </a:r>
          </a:p>
          <a:p>
            <a:r>
              <a:rPr lang="en-US" b="1"/>
              <a:t>Integration</a:t>
            </a:r>
            <a:r>
              <a:rPr lang="en-US"/>
              <a:t>:</a:t>
            </a:r>
          </a:p>
          <a:p>
            <a:pPr lvl="1"/>
            <a:r>
              <a:rPr lang="en-US"/>
              <a:t>Drones stream to </a:t>
            </a:r>
            <a:r>
              <a:rPr lang="en-US" b="1"/>
              <a:t>Vertex AI Vision</a:t>
            </a:r>
            <a:r>
              <a:rPr lang="en-US"/>
              <a:t> via </a:t>
            </a:r>
            <a:r>
              <a:rPr lang="en-US" b="1"/>
              <a:t>Cloud IoT Core</a:t>
            </a:r>
            <a:r>
              <a:rPr lang="en-US"/>
              <a:t>.</a:t>
            </a:r>
          </a:p>
          <a:p>
            <a:pPr lvl="1"/>
            <a:r>
              <a:rPr lang="en-US" b="1"/>
              <a:t>Maps API</a:t>
            </a:r>
            <a:r>
              <a:rPr lang="en-US"/>
              <a:t> avoids airspace conflicts.</a:t>
            </a:r>
            <a:br>
              <a:rPr lang="en-US"/>
            </a:br>
            <a:r>
              <a:rPr lang="en-US" b="1"/>
              <a:t>Innovation</a:t>
            </a:r>
            <a:r>
              <a:rPr lang="en-US"/>
              <a:t>: Lightweight edge AI reduces cloud bandwidth by 90%.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8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 title="Frame 152.png"/>
          <p:cNvPicPr preferRelativeResize="0"/>
          <p:nvPr/>
        </p:nvPicPr>
        <p:blipFill rotWithShape="1">
          <a:blip r:embed="rId3"/>
          <a:srcRect r="1818" b="-3"/>
          <a:stretch>
            <a:fillRect/>
          </a:stretch>
        </p:blipFill>
        <p:spPr>
          <a:xfrm>
            <a:off x="0" y="0"/>
            <a:ext cx="4336384" cy="326440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41323" cy="5727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Process flow diagram or use-case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BB285-85EA-772F-133D-198B3003189A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8002C-9776-8CCF-EB24-4D6A052C9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84" y="0"/>
            <a:ext cx="481824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01000" y="7841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Technologies to be used in the solution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4A900-57B7-0623-E039-1411B0D43D4B}"/>
              </a:ext>
            </a:extLst>
          </p:cNvPr>
          <p:cNvSpPr txBox="1"/>
          <p:nvPr/>
        </p:nvSpPr>
        <p:spPr>
          <a:xfrm>
            <a:off x="311691" y="1318776"/>
            <a:ext cx="752450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Core Google Cloud 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AI/ML Models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Gemini 1.5 Multimodal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Anomaly detection (video/text/audio fusion).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NLP for operator queries ("Summarize West Zone risks").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Zero-shot novel event detection.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Vertex AI Vision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Crowd density/flow analysis (optical flow, object detection).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Face embedding extraction (for Lost &amp; Found).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Vertex AI Forecasting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Time-series prediction of bottlenecks (LSTM/Prophet).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Vertex AI Pipelines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Retrain models with operator feedback (meta-learning).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Cloud Natural Language API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/>
              <a:t>Sentiment analysis of social media/text.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title="Frame 152.png">
            <a:extLst>
              <a:ext uri="{FF2B5EF4-FFF2-40B4-BE49-F238E27FC236}">
                <a16:creationId xmlns:a16="http://schemas.microsoft.com/office/drawing/2014/main" id="{AC0A3DAB-3439-0FDA-430F-0A8DE9D128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18469-4E5C-1989-C357-0F6B86BA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2. Data &amp; Compute 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01A36-8789-61DB-8FAB-D5218E402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/>
              <a:t>Firebase</a:t>
            </a:r>
          </a:p>
          <a:p>
            <a:pPr lvl="1">
              <a:buSzPts val="1800"/>
              <a:buFont typeface="Courier New"/>
              <a:buChar char="o"/>
            </a:pPr>
            <a:r>
              <a:rPr lang="en-US"/>
              <a:t>     - Realtime DB: Track responder GPS locations.  </a:t>
            </a:r>
          </a:p>
          <a:p>
            <a:pPr lvl="1">
              <a:buSzPts val="1800"/>
              <a:buFont typeface="Courier New"/>
              <a:buChar char="o"/>
            </a:pPr>
            <a:r>
              <a:rPr lang="en-US"/>
              <a:t>     - Cloud Messaging: Push alerts to staff/attendees.  </a:t>
            </a:r>
          </a:p>
          <a:p>
            <a:pPr lvl="1">
              <a:buSzPts val="1800"/>
              <a:buFont typeface="Courier New"/>
              <a:buChar char="o"/>
            </a:pPr>
            <a:r>
              <a:rPr lang="en-US"/>
              <a:t>     - Hosting: Deploy web dashboard (special prize requirement).  </a:t>
            </a:r>
          </a:p>
          <a:p>
            <a:pPr lvl="1">
              <a:buSzPts val="1800"/>
              <a:buFont typeface="Courier New"/>
              <a:buChar char="o"/>
            </a:pPr>
            <a:r>
              <a:rPr lang="en-US"/>
              <a:t>     - Authentication: Secure attendee app logins.  </a:t>
            </a:r>
          </a:p>
          <a:p>
            <a:pPr marL="114300" indent="0">
              <a:buNone/>
            </a:pPr>
            <a:r>
              <a:rPr lang="en-US"/>
              <a:t>Cloud Pub/Sub</a:t>
            </a:r>
          </a:p>
          <a:p>
            <a:r>
              <a:rPr lang="en-US"/>
              <a:t>     -  Stream video/social media alerts in real time.  </a:t>
            </a:r>
          </a:p>
          <a:p>
            <a:pPr marL="114300" indent="0">
              <a:buNone/>
            </a:pPr>
            <a:r>
              <a:rPr lang="en-US" err="1"/>
              <a:t>BigQuery</a:t>
            </a:r>
            <a:r>
              <a:rPr lang="en-US"/>
              <a:t>  </a:t>
            </a:r>
          </a:p>
          <a:p>
            <a:r>
              <a:rPr lang="en-US"/>
              <a:t>     - Log incidents for post-event analytics.  </a:t>
            </a:r>
          </a:p>
          <a:p>
            <a:pPr marL="114300" indent="0">
              <a:buNone/>
            </a:pPr>
            <a:r>
              <a:rPr lang="en-US"/>
              <a:t>Cloud Run  </a:t>
            </a:r>
          </a:p>
          <a:p>
            <a:r>
              <a:rPr lang="en-US"/>
              <a:t>     - Serverless deployment of agents (auto-scaling). </a:t>
            </a:r>
          </a:p>
        </p:txBody>
      </p:sp>
    </p:spTree>
    <p:extLst>
      <p:ext uri="{BB962C8B-B14F-4D97-AF65-F5344CB8AC3E}">
        <p14:creationId xmlns:p14="http://schemas.microsoft.com/office/powerpoint/2010/main" val="2763625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title="Frame 152.png">
            <a:extLst>
              <a:ext uri="{FF2B5EF4-FFF2-40B4-BE49-F238E27FC236}">
                <a16:creationId xmlns:a16="http://schemas.microsoft.com/office/drawing/2014/main" id="{7CEA99AE-D568-0C45-EDFC-615B159666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F54D1-FDC7-83C9-57A9-37903857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Maps &amp; IoT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BDB14-205D-FB5F-6968-F4F3D6D00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/>
              <a:t>Google Maps Platform</a:t>
            </a:r>
            <a:endParaRPr lang="en-US"/>
          </a:p>
          <a:p>
            <a:pPr lvl="2"/>
            <a:r>
              <a:rPr lang="en-US"/>
              <a:t>Geofencing, heatmap visualization, route optimization.</a:t>
            </a:r>
          </a:p>
          <a:p>
            <a:pPr lvl="1"/>
            <a:r>
              <a:rPr lang="en-US" b="1"/>
              <a:t>Cloud IoT Core</a:t>
            </a:r>
            <a:endParaRPr lang="en-US"/>
          </a:p>
          <a:p>
            <a:pPr lvl="2"/>
            <a:r>
              <a:rPr lang="en-US"/>
              <a:t>Manage drone swarm connections.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2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6;p18" title="Frame 152.png">
            <a:extLst>
              <a:ext uri="{FF2B5EF4-FFF2-40B4-BE49-F238E27FC236}">
                <a16:creationId xmlns:a16="http://schemas.microsoft.com/office/drawing/2014/main" id="{28ACCE86-55E0-4130-2CBA-AC29578D79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168E2-2227-42E1-66D1-6FD32EC4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Optimization &amp; Edge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D007-EDD2-6B58-977E-7D974582B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/>
              <a:t>OR-Tools</a:t>
            </a:r>
            <a:endParaRPr lang="en-US"/>
          </a:p>
          <a:p>
            <a:pPr lvl="2"/>
            <a:r>
              <a:rPr lang="en-US"/>
              <a:t>Drone path optimization + responder dispatch.</a:t>
            </a:r>
          </a:p>
          <a:p>
            <a:pPr lvl="1"/>
            <a:r>
              <a:rPr lang="en-US" b="1"/>
              <a:t>TensorFlow Lite</a:t>
            </a:r>
            <a:endParaRPr lang="en-US"/>
          </a:p>
          <a:p>
            <a:pPr lvl="2"/>
            <a:r>
              <a:rPr lang="en-US"/>
              <a:t>Edge AI on drones for video pre-processing.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8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9DD-2A86-74A7-B400-C0170045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44BE2-4202-718C-5C77-CD750C065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4" name="Google Shape;104;p19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6488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01000" y="7841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64B2A0-9EF6-F2F4-FD92-E910586B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258" y="0"/>
            <a:ext cx="265574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01000" y="7841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A diagram of a project&#10;&#10;AI-generated content may be incorrect.">
            <a:extLst>
              <a:ext uri="{FF2B5EF4-FFF2-40B4-BE49-F238E27FC236}">
                <a16:creationId xmlns:a16="http://schemas.microsoft.com/office/drawing/2014/main" id="{6DEBB40E-2F54-C785-8024-E73F1BFEB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435394"/>
            <a:ext cx="7715250" cy="37081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F35C9-70D3-A48F-64D5-006F9FBF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71B6E-E117-0471-FBCD-DF961E246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" name="Google Shape;64;p14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7906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2394" y="590446"/>
            <a:ext cx="8681467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Brief about the idea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9DB4-33D7-76E6-9751-968841999569}"/>
              </a:ext>
            </a:extLst>
          </p:cNvPr>
          <p:cNvSpPr txBox="1"/>
          <p:nvPr/>
        </p:nvSpPr>
        <p:spPr>
          <a:xfrm>
            <a:off x="311697" y="1153358"/>
            <a:ext cx="8520600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Problem:</a:t>
            </a:r>
            <a:br>
              <a:rPr lang="en-US" dirty="0"/>
            </a:br>
            <a:r>
              <a:rPr lang="en-US" dirty="0"/>
              <a:t>Large-scale events (e.g., </a:t>
            </a:r>
            <a:r>
              <a:rPr lang="en-US" dirty="0" err="1"/>
              <a:t>Karaga</a:t>
            </a:r>
            <a:r>
              <a:rPr lang="en-US" dirty="0"/>
              <a:t>, Tech Summits, NYE) face chaotic crowd movements, security blind spots, and slow emergency response due to lack of real-time insights and predictive tools.</a:t>
            </a:r>
          </a:p>
          <a:p>
            <a:r>
              <a:rPr lang="en-US" b="1" dirty="0"/>
              <a:t>Idea:</a:t>
            </a:r>
            <a:br>
              <a:rPr lang="en-US" dirty="0"/>
            </a:br>
            <a:r>
              <a:rPr lang="en-US" b="1" dirty="0"/>
              <a:t>Project Drishti</a:t>
            </a:r>
            <a:r>
              <a:rPr lang="en-US" dirty="0"/>
              <a:t> is an </a:t>
            </a:r>
            <a:r>
              <a:rPr lang="en-US" b="1" dirty="0"/>
              <a:t>AI-powered situational awareness platform</a:t>
            </a:r>
            <a:r>
              <a:rPr lang="en-US" dirty="0"/>
              <a:t> built using Google Cloud tools. It acts as a </a:t>
            </a:r>
            <a:r>
              <a:rPr lang="en-US" b="1" dirty="0"/>
              <a:t>central nervous system</a:t>
            </a:r>
            <a:r>
              <a:rPr lang="en-US" dirty="0"/>
              <a:t> for event command centers—analyzing real-time crowd data, detecting anomalies, forecasting bottlenecks, and enabling </a:t>
            </a:r>
            <a:r>
              <a:rPr lang="en-US" b="1" dirty="0"/>
              <a:t>instant, intelligent response</a:t>
            </a:r>
            <a:r>
              <a:rPr lang="en-US" dirty="0"/>
              <a:t>.</a:t>
            </a:r>
          </a:p>
          <a:p>
            <a:endParaRPr lang="en-US" sz="800"/>
          </a:p>
          <a:p>
            <a:r>
              <a:rPr lang="en-US" b="1" dirty="0"/>
              <a:t>Key Capabilities:</a:t>
            </a:r>
            <a:endParaRPr lang="en-US" dirty="0"/>
          </a:p>
          <a:p>
            <a:pPr marL="285750" indent="-285750">
              <a:buChar char="•"/>
            </a:pPr>
            <a:r>
              <a:rPr lang="en-US" b="1" dirty="0"/>
              <a:t>Crowd Flow Prediction</a:t>
            </a:r>
            <a:r>
              <a:rPr lang="en-US" dirty="0"/>
              <a:t> using Vertex AI Vision + Forecasting</a:t>
            </a:r>
          </a:p>
          <a:p>
            <a:pPr marL="285750" indent="-285750">
              <a:buChar char="•"/>
            </a:pPr>
            <a:r>
              <a:rPr lang="en-US" b="1" dirty="0"/>
              <a:t>AI Summarization</a:t>
            </a:r>
            <a:r>
              <a:rPr lang="en-US" dirty="0"/>
              <a:t> via Gemini for command queries</a:t>
            </a:r>
          </a:p>
          <a:p>
            <a:pPr marL="285750" indent="-285750">
              <a:buChar char="•"/>
            </a:pPr>
            <a:r>
              <a:rPr lang="en-US" b="1" dirty="0"/>
              <a:t>Smart Dispatching</a:t>
            </a:r>
            <a:r>
              <a:rPr lang="en-US" dirty="0"/>
              <a:t> of responders/drones using Agent Builder + Google Maps</a:t>
            </a:r>
          </a:p>
          <a:p>
            <a:pPr marL="285750" indent="-285750">
              <a:buChar char="•"/>
            </a:pPr>
            <a:r>
              <a:rPr lang="en-US" b="1" dirty="0"/>
              <a:t>Lost &amp; Found</a:t>
            </a:r>
            <a:r>
              <a:rPr lang="en-US" dirty="0"/>
              <a:t> via facial recognition</a:t>
            </a:r>
          </a:p>
          <a:p>
            <a:pPr marL="285750" indent="-285750">
              <a:buChar char="•"/>
            </a:pPr>
            <a:r>
              <a:rPr lang="en-US" b="1" dirty="0"/>
              <a:t>Anomaly Detection</a:t>
            </a:r>
            <a:r>
              <a:rPr lang="en-US" dirty="0"/>
              <a:t> (e.g., smoke, panic)</a:t>
            </a:r>
          </a:p>
          <a:p>
            <a:pPr marL="285750" indent="-285750">
              <a:buChar char="•"/>
            </a:pPr>
            <a:r>
              <a:rPr lang="en-US" b="1" dirty="0"/>
              <a:t>Sentiment &amp; Simulation Agents</a:t>
            </a:r>
            <a:r>
              <a:rPr lang="en-US" dirty="0"/>
              <a:t> for proactive intervention</a:t>
            </a:r>
          </a:p>
          <a:p>
            <a:endParaRPr lang="en-US" sz="800" b="1"/>
          </a:p>
          <a:p>
            <a:r>
              <a:rPr lang="en-US" b="1" dirty="0"/>
              <a:t>Goal: </a:t>
            </a:r>
            <a:r>
              <a:rPr lang="en-US" dirty="0"/>
              <a:t>Empower event organizers, police, and emergency teams with </a:t>
            </a:r>
            <a:r>
              <a:rPr lang="en-US" b="1" dirty="0"/>
              <a:t>AI-driven foresight</a:t>
            </a:r>
            <a:r>
              <a:rPr lang="en-US" dirty="0"/>
              <a:t>, not just hindsight.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mobile phone&#10;&#10;AI-generated content may be incorrect.">
            <a:extLst>
              <a:ext uri="{FF2B5EF4-FFF2-40B4-BE49-F238E27FC236}">
                <a16:creationId xmlns:a16="http://schemas.microsoft.com/office/drawing/2014/main" id="{C66CF468-D70A-616A-D1D6-6573DC1CC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208" y="-106551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 title="Frame 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59119" y="784175"/>
            <a:ext cx="89430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-GB" sz="1600"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-GB" sz="1600"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-GB" sz="1600"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3146A-DC9F-A7B6-57D8-F02E6D88E6F7}"/>
              </a:ext>
            </a:extLst>
          </p:cNvPr>
          <p:cNvSpPr txBox="1"/>
          <p:nvPr/>
        </p:nvSpPr>
        <p:spPr>
          <a:xfrm>
            <a:off x="404037" y="2020187"/>
            <a:ext cx="8176437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Unlike conventional surveillance or reactive monitoring systems, Project Drishti is a fully integrated, multimodal AI situational awareness platform built on Google AI tools. While existing solutions focus on post-event analytics or manual surveillance, Drishti proactively predicts, summarizes, and responds to threats in real-time.</a:t>
            </a:r>
          </a:p>
          <a:p>
            <a:pPr>
              <a:lnSpc>
                <a:spcPct val="150000"/>
              </a:lnSpc>
            </a:pPr>
            <a:r>
              <a:rPr lang="en-US"/>
              <a:t>In Bangalore, where events like Aero India, Bangalore Tech Summit, and large-scale music festivals (e.g., Echoes of Earth) attract massive crowds, existing systems fall short in managing fluid crowd dynamics and real-time anomaly detection. Drishti offers AI-powered decision-making, natural language interfaces, and intelligent drone coordination — a leap beyond static dashboards or siloed systems.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64;p14" title="Frame 152.png">
            <a:extLst>
              <a:ext uri="{FF2B5EF4-FFF2-40B4-BE49-F238E27FC236}">
                <a16:creationId xmlns:a16="http://schemas.microsoft.com/office/drawing/2014/main" id="{098FDC5A-97B8-F568-5C22-D94322ED58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4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2B6E5A-F816-7629-DCF9-00FB6125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br>
              <a:rPr lang="en-GB">
                <a:latin typeface="Google Sans"/>
                <a:ea typeface="Google Sans"/>
                <a:cs typeface="Google Sans"/>
                <a:sym typeface="Google Sans"/>
              </a:rPr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8FED6-2A82-4415-1D2E-F074BF028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844827"/>
          </a:xfrm>
        </p:spPr>
        <p:txBody>
          <a:bodyPr>
            <a:normAutofit fontScale="92500"/>
          </a:bodyPr>
          <a:lstStyle/>
          <a:p>
            <a:r>
              <a:rPr lang="en-US" b="1"/>
              <a:t>End-to-End Fusion AI Agent</a:t>
            </a:r>
            <a:r>
              <a:rPr lang="en-US"/>
              <a:t>: Integrates computer vision, geospatial reasoning, natural language understanding, and social signals — all in real-time.</a:t>
            </a:r>
          </a:p>
          <a:p>
            <a:r>
              <a:rPr lang="en-US" b="1"/>
              <a:t>Explainable AI Trust Meter</a:t>
            </a:r>
            <a:r>
              <a:rPr lang="en-US"/>
              <a:t>: Builds transparency into safety-critical decisions with </a:t>
            </a:r>
            <a:r>
              <a:rPr lang="en-US" b="1"/>
              <a:t>confidence scoring</a:t>
            </a:r>
            <a:r>
              <a:rPr lang="en-US"/>
              <a:t> using XAI.</a:t>
            </a:r>
          </a:p>
          <a:p>
            <a:r>
              <a:rPr lang="en-US" b="1"/>
              <a:t>What-If Simulation Engine</a:t>
            </a:r>
            <a:r>
              <a:rPr lang="en-US"/>
              <a:t>: Run hypothetical crowd movement scenarios to make layout and resource planning smarter.</a:t>
            </a:r>
          </a:p>
          <a:p>
            <a:r>
              <a:rPr lang="en-US" b="1"/>
              <a:t>Operator Override Loop</a:t>
            </a:r>
            <a:r>
              <a:rPr lang="en-US"/>
              <a:t>: Human-in-the-loop design ensures control stays with commanders during uncertain situations.</a:t>
            </a:r>
          </a:p>
          <a:p>
            <a:r>
              <a:rPr lang="en-US" b="1"/>
              <a:t>Firebase Deployed, Real-time Ready</a:t>
            </a:r>
            <a:r>
              <a:rPr lang="en-US"/>
              <a:t>: Live app updates, alerts, and dashboards built on </a:t>
            </a:r>
            <a:r>
              <a:rPr lang="en-US" b="1"/>
              <a:t>Firebase Studio</a:t>
            </a:r>
            <a:r>
              <a:rPr lang="en-US"/>
              <a:t> with seamless backend integration.</a:t>
            </a:r>
          </a:p>
          <a:p>
            <a:r>
              <a:rPr lang="en-US" b="1"/>
              <a:t>Designed for Bangalore</a:t>
            </a:r>
            <a:r>
              <a:rPr lang="en-US"/>
              <a:t>: Tailored to manage the </a:t>
            </a:r>
            <a:r>
              <a:rPr lang="en-US" b="1"/>
              <a:t>unique crowd patterns, traffic congestion, and multilingual diversity</a:t>
            </a:r>
            <a:r>
              <a:rPr lang="en-US"/>
              <a:t> of India’s most dynamic city.</a:t>
            </a:r>
          </a:p>
        </p:txBody>
      </p:sp>
    </p:spTree>
    <p:extLst>
      <p:ext uri="{BB962C8B-B14F-4D97-AF65-F5344CB8AC3E}">
        <p14:creationId xmlns:p14="http://schemas.microsoft.com/office/powerpoint/2010/main" val="252790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12394" y="745429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22B08-CB11-BF7D-3968-3C0D5963A0F0}"/>
              </a:ext>
            </a:extLst>
          </p:cNvPr>
          <p:cNvSpPr txBox="1"/>
          <p:nvPr/>
        </p:nvSpPr>
        <p:spPr>
          <a:xfrm>
            <a:off x="627320" y="1423114"/>
            <a:ext cx="7549117" cy="2949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Fusion Agent: Combines inputs to detect anomalies, bottlenecks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Trust Meter: Uses Explainable AI to score confidence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Simulation Agent: Handles "What-if" queries via simulation engine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Lost &amp; Found Agent: Face/photo matching from uploads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Sentiment Agent: Aggregates mood from text/audio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Override Agent: Accepts operator feedback (Human-in-the-Loop)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Drone Agent: Optimizes drone dispatch using OR-Tools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7" title="Frame 152.png">
            <a:extLst>
              <a:ext uri="{FF2B5EF4-FFF2-40B4-BE49-F238E27FC236}">
                <a16:creationId xmlns:a16="http://schemas.microsoft.com/office/drawing/2014/main" id="{9ED50E74-7CAF-F441-0418-FC5543676433}"/>
              </a:ext>
            </a:extLst>
          </p:cNvPr>
          <p:cNvPicPr preferRelativeResize="0"/>
          <p:nvPr/>
        </p:nvPicPr>
        <p:blipFill rotWithShape="1">
          <a:blip r:embed="rId2"/>
          <a:srcRect r="1818" b="-3"/>
          <a:stretch>
            <a:fillRect/>
          </a:stretch>
        </p:blipFill>
        <p:spPr>
          <a:xfrm>
            <a:off x="0" y="0"/>
            <a:ext cx="9058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A3F072-CB7E-4878-A4E7-E3F49D35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1. Fusion Agent (Multimodal Anomaly Detection)</a:t>
            </a:r>
            <a:br>
              <a:rPr lang="en-US" b="1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20F6C-3E16-FE76-FC7C-74EDD2621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/>
              <a:t>Purpose</a:t>
            </a:r>
            <a:r>
              <a:rPr lang="en-US"/>
              <a:t>: Combine video, audio, and social media to detect anomalies (fires, fights, surges).</a:t>
            </a:r>
            <a:br>
              <a:rPr lang="en-US"/>
            </a:br>
            <a:r>
              <a:rPr lang="en-US" b="1"/>
              <a:t>Tech Stack</a:t>
            </a:r>
            <a:r>
              <a:rPr lang="en-US"/>
              <a:t>:</a:t>
            </a:r>
          </a:p>
          <a:p>
            <a:r>
              <a:rPr lang="en-US" b="1"/>
              <a:t>Models</a:t>
            </a:r>
            <a:r>
              <a:rPr lang="en-US"/>
              <a:t>:</a:t>
            </a:r>
          </a:p>
          <a:p>
            <a:pPr lvl="1"/>
            <a:r>
              <a:rPr lang="en-US" b="1"/>
              <a:t>Gemini 1.5 Multimodal</a:t>
            </a:r>
            <a:r>
              <a:rPr lang="en-US"/>
              <a:t> (for zero-shot anomaly detection):</a:t>
            </a:r>
          </a:p>
          <a:p>
            <a:pPr lvl="2"/>
            <a:r>
              <a:rPr lang="en-US"/>
              <a:t>Prompt: </a:t>
            </a:r>
            <a:r>
              <a:rPr lang="en-US" i="1"/>
              <a:t>“Analyze this image + audio clip. Return ‘high risk’ if fire, violence, or panic is detected. Explain why.”</a:t>
            </a:r>
            <a:endParaRPr lang="en-US"/>
          </a:p>
          <a:p>
            <a:pPr lvl="1"/>
            <a:r>
              <a:rPr lang="en-US" b="1"/>
              <a:t>Vertex AI Vision</a:t>
            </a:r>
            <a:r>
              <a:rPr lang="en-US"/>
              <a:t> (pre-trained models):</a:t>
            </a:r>
          </a:p>
          <a:p>
            <a:pPr lvl="2"/>
            <a:r>
              <a:rPr lang="en-US"/>
              <a:t>Object detection (smoke, fallen people).</a:t>
            </a:r>
          </a:p>
          <a:p>
            <a:pPr lvl="2"/>
            <a:r>
              <a:rPr lang="en-US"/>
              <a:t>Optical flow for crowd velocity.</a:t>
            </a:r>
          </a:p>
          <a:p>
            <a:r>
              <a:rPr lang="en-US" b="1"/>
              <a:t>Data Fusion</a:t>
            </a:r>
            <a:r>
              <a:rPr lang="en-US"/>
              <a:t>:</a:t>
            </a:r>
          </a:p>
          <a:p>
            <a:pPr lvl="1"/>
            <a:r>
              <a:rPr lang="en-US"/>
              <a:t>Use </a:t>
            </a:r>
            <a:r>
              <a:rPr lang="en-US" b="1"/>
              <a:t>Vertex AI Pipelines</a:t>
            </a:r>
            <a:r>
              <a:rPr lang="en-US"/>
              <a:t> to align timestamps from video/social media.</a:t>
            </a:r>
          </a:p>
          <a:p>
            <a:pPr lvl="1"/>
            <a:r>
              <a:rPr lang="en-US" b="1"/>
              <a:t>Cloud Pub/Sub</a:t>
            </a:r>
            <a:r>
              <a:rPr lang="en-US"/>
              <a:t> streams real-time alerts.</a:t>
            </a:r>
            <a:br>
              <a:rPr lang="en-US"/>
            </a:br>
            <a:r>
              <a:rPr lang="en-US" b="1"/>
              <a:t>Innovation</a:t>
            </a:r>
            <a:r>
              <a:rPr lang="en-US"/>
              <a:t>: Flags </a:t>
            </a:r>
            <a:r>
              <a:rPr lang="en-US" i="1"/>
              <a:t>never-before-seen</a:t>
            </a:r>
            <a:r>
              <a:rPr lang="en-US"/>
              <a:t> anomalies (e.g., novel crowd behaviors).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5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7" title="Frame 152.png">
            <a:extLst>
              <a:ext uri="{FF2B5EF4-FFF2-40B4-BE49-F238E27FC236}">
                <a16:creationId xmlns:a16="http://schemas.microsoft.com/office/drawing/2014/main" id="{6996170D-24C7-9D97-5915-35608F5C4705}"/>
              </a:ext>
            </a:extLst>
          </p:cNvPr>
          <p:cNvPicPr preferRelativeResize="0"/>
          <p:nvPr/>
        </p:nvPicPr>
        <p:blipFill rotWithShape="1">
          <a:blip r:embed="rId2"/>
          <a:srcRect r="1818" b="-3"/>
          <a:stretch>
            <a:fillRect/>
          </a:stretch>
        </p:blipFill>
        <p:spPr>
          <a:xfrm>
            <a:off x="0" y="0"/>
            <a:ext cx="9058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2CF56D-BAE7-A4F1-D728-FFF6FA8D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2. Trust Meter (Explainable AI)</a:t>
            </a:r>
            <a:br>
              <a:rPr lang="en-US" b="1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45AB8-B0ED-6DDD-9026-4C3307A35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Purpose</a:t>
            </a:r>
            <a:r>
              <a:rPr lang="en-US"/>
              <a:t>: Quantify AI confidence and learn from human feedback.</a:t>
            </a:r>
            <a:br>
              <a:rPr lang="en-US"/>
            </a:br>
            <a:r>
              <a:rPr lang="en-US" b="1"/>
              <a:t>Tech Stack</a:t>
            </a:r>
            <a:r>
              <a:rPr lang="en-US"/>
              <a:t>:</a:t>
            </a:r>
          </a:p>
          <a:p>
            <a:r>
              <a:rPr lang="en-US" b="1"/>
              <a:t>Models</a:t>
            </a:r>
            <a:r>
              <a:rPr lang="en-US"/>
              <a:t>:</a:t>
            </a:r>
          </a:p>
          <a:p>
            <a:pPr lvl="1"/>
            <a:r>
              <a:rPr lang="en-US" b="1"/>
              <a:t>Vertex AI Explainable AI</a:t>
            </a:r>
            <a:r>
              <a:rPr lang="en-US"/>
              <a:t> (XAI) for confidence scores (0–1).</a:t>
            </a:r>
          </a:p>
          <a:p>
            <a:pPr lvl="1"/>
            <a:r>
              <a:rPr lang="en-US" b="1"/>
              <a:t>Gemini</a:t>
            </a:r>
            <a:r>
              <a:rPr lang="en-US"/>
              <a:t> generates plain-English explanations (e.g., </a:t>
            </a:r>
            <a:r>
              <a:rPr lang="en-US" i="1"/>
              <a:t>“Low confidence (0.4) due to foggy camera.”</a:t>
            </a:r>
            <a:r>
              <a:rPr lang="en-US"/>
              <a:t>).</a:t>
            </a:r>
          </a:p>
          <a:p>
            <a:r>
              <a:rPr lang="en-US" b="1"/>
              <a:t>Feedback Loop</a:t>
            </a:r>
            <a:r>
              <a:rPr lang="en-US"/>
              <a:t>:</a:t>
            </a:r>
          </a:p>
          <a:p>
            <a:pPr lvl="1"/>
            <a:r>
              <a:rPr lang="en-US"/>
              <a:t>Operator corrections stored in </a:t>
            </a:r>
            <a:r>
              <a:rPr lang="en-US" b="1" err="1"/>
              <a:t>Firestore</a:t>
            </a:r>
            <a:r>
              <a:rPr lang="en-US"/>
              <a:t>.</a:t>
            </a:r>
          </a:p>
          <a:p>
            <a:pPr lvl="1"/>
            <a:r>
              <a:rPr lang="en-US"/>
              <a:t>Daily fine-tuning via </a:t>
            </a:r>
            <a:r>
              <a:rPr lang="en-US" b="1"/>
              <a:t>Vertex AI Training</a:t>
            </a:r>
            <a:r>
              <a:rPr lang="en-US"/>
              <a:t>.</a:t>
            </a:r>
            <a:br>
              <a:rPr lang="en-US"/>
            </a:br>
            <a:r>
              <a:rPr lang="en-US" b="1"/>
              <a:t>Innovation</a:t>
            </a:r>
            <a:r>
              <a:rPr lang="en-US"/>
              <a:t>: Only alerts commanders when confidence &gt; threshold (reduces false alarms).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7" title="Frame 152.png">
            <a:extLst>
              <a:ext uri="{FF2B5EF4-FFF2-40B4-BE49-F238E27FC236}">
                <a16:creationId xmlns:a16="http://schemas.microsoft.com/office/drawing/2014/main" id="{E9B66428-66DB-A467-803C-3123551C7940}"/>
              </a:ext>
            </a:extLst>
          </p:cNvPr>
          <p:cNvPicPr preferRelativeResize="0"/>
          <p:nvPr/>
        </p:nvPicPr>
        <p:blipFill rotWithShape="1">
          <a:blip r:embed="rId2"/>
          <a:srcRect r="1818" b="-3"/>
          <a:stretch>
            <a:fillRect/>
          </a:stretch>
        </p:blipFill>
        <p:spPr>
          <a:xfrm>
            <a:off x="0" y="0"/>
            <a:ext cx="9058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50815-B3EE-2511-3355-AEDC18AD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3. Simulation Agent ("What-If" Scenarios)</a:t>
            </a:r>
            <a:br>
              <a:rPr lang="en-US" b="1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2A234-3546-CC2C-17C5-80A695749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Purpose</a:t>
            </a:r>
            <a:r>
              <a:rPr lang="en-US"/>
              <a:t>: Predict crowd reactions to changes (e.g., gate closures).</a:t>
            </a:r>
            <a:br>
              <a:rPr lang="en-US"/>
            </a:br>
            <a:r>
              <a:rPr lang="en-US" b="1"/>
              <a:t>Tech Stack</a:t>
            </a:r>
            <a:r>
              <a:rPr lang="en-US"/>
              <a:t>:</a:t>
            </a:r>
          </a:p>
          <a:p>
            <a:r>
              <a:rPr lang="en-US" b="1"/>
              <a:t>Models</a:t>
            </a:r>
            <a:r>
              <a:rPr lang="en-US"/>
              <a:t>:</a:t>
            </a:r>
          </a:p>
          <a:p>
            <a:pPr lvl="1"/>
            <a:r>
              <a:rPr lang="en-US" b="1"/>
              <a:t>Agent-based modeling</a:t>
            </a:r>
            <a:r>
              <a:rPr lang="en-US"/>
              <a:t> (Python Mesa library) simulates crowd movement.</a:t>
            </a:r>
          </a:p>
          <a:p>
            <a:pPr lvl="1"/>
            <a:r>
              <a:rPr lang="en-US" b="1"/>
              <a:t>Vertex AI Forecasting</a:t>
            </a:r>
            <a:r>
              <a:rPr lang="en-US"/>
              <a:t> predicts bottleneck timing.</a:t>
            </a:r>
          </a:p>
          <a:p>
            <a:r>
              <a:rPr lang="en-US" b="1"/>
              <a:t>Integration</a:t>
            </a:r>
            <a:r>
              <a:rPr lang="en-US"/>
              <a:t>:</a:t>
            </a:r>
          </a:p>
          <a:p>
            <a:pPr lvl="1"/>
            <a:r>
              <a:rPr lang="en-US"/>
              <a:t>Live data from </a:t>
            </a:r>
            <a:r>
              <a:rPr lang="en-US" b="1"/>
              <a:t>Vertex AI Vision</a:t>
            </a:r>
            <a:r>
              <a:rPr lang="en-US"/>
              <a:t> fed into simulations.</a:t>
            </a:r>
          </a:p>
          <a:p>
            <a:pPr lvl="1"/>
            <a:r>
              <a:rPr lang="en-US"/>
              <a:t>Outputs visualized in </a:t>
            </a:r>
            <a:r>
              <a:rPr lang="en-US" b="1"/>
              <a:t>Google Maps API</a:t>
            </a:r>
            <a:r>
              <a:rPr lang="en-US"/>
              <a:t> (animated heatmaps).</a:t>
            </a:r>
            <a:br>
              <a:rPr lang="en-US"/>
            </a:br>
            <a:r>
              <a:rPr lang="en-US" b="1"/>
              <a:t>Innovation</a:t>
            </a:r>
            <a:r>
              <a:rPr lang="en-US"/>
              <a:t>: Natural language queries (Gemini) → simulation params (e.g., </a:t>
            </a:r>
            <a:r>
              <a:rPr lang="en-US" i="1"/>
              <a:t>“Simulate rain at 3PM”</a:t>
            </a:r>
            <a:r>
              <a:rPr lang="en-US"/>
              <a:t>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7" title="Frame 152.png">
            <a:extLst>
              <a:ext uri="{FF2B5EF4-FFF2-40B4-BE49-F238E27FC236}">
                <a16:creationId xmlns:a16="http://schemas.microsoft.com/office/drawing/2014/main" id="{E493067A-3D2D-E93D-A0D6-4D43F39DED39}"/>
              </a:ext>
            </a:extLst>
          </p:cNvPr>
          <p:cNvPicPr preferRelativeResize="0"/>
          <p:nvPr/>
        </p:nvPicPr>
        <p:blipFill rotWithShape="1">
          <a:blip r:embed="rId2"/>
          <a:srcRect r="1818" b="-3"/>
          <a:stretch>
            <a:fillRect/>
          </a:stretch>
        </p:blipFill>
        <p:spPr>
          <a:xfrm>
            <a:off x="0" y="0"/>
            <a:ext cx="9058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7C37C-2CF1-B56E-1F71-F83071D6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4. Lost &amp; Found Agent (Privacy-Preserving Matching)</a:t>
            </a:r>
            <a:br>
              <a:rPr lang="en-US" b="1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20CEC-F47F-6C2B-AE53-92997C6E1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Purpose</a:t>
            </a:r>
            <a:r>
              <a:rPr lang="en-US"/>
              <a:t>: Match uploaded photos to live feeds without storing PII.</a:t>
            </a:r>
            <a:br>
              <a:rPr lang="en-US"/>
            </a:br>
            <a:r>
              <a:rPr lang="en-US" b="1"/>
              <a:t>Tech Stack</a:t>
            </a:r>
            <a:r>
              <a:rPr lang="en-US"/>
              <a:t>:</a:t>
            </a:r>
          </a:p>
          <a:p>
            <a:r>
              <a:rPr lang="en-US" b="1"/>
              <a:t>Models</a:t>
            </a:r>
            <a:r>
              <a:rPr lang="en-US"/>
              <a:t>:</a:t>
            </a:r>
          </a:p>
          <a:p>
            <a:pPr lvl="1"/>
            <a:r>
              <a:rPr lang="en-US" b="1"/>
              <a:t>Vertex AI Vision’s Face Detection</a:t>
            </a:r>
            <a:r>
              <a:rPr lang="en-US"/>
              <a:t> (not recognition) extracts embeddings.</a:t>
            </a:r>
          </a:p>
          <a:p>
            <a:pPr lvl="1"/>
            <a:r>
              <a:rPr lang="en-US" b="1"/>
              <a:t>Private Set Intersection (PSI)</a:t>
            </a:r>
            <a:r>
              <a:rPr lang="en-US"/>
              <a:t> compares embeddings on-device.</a:t>
            </a:r>
          </a:p>
          <a:p>
            <a:r>
              <a:rPr lang="en-US" b="1"/>
              <a:t>Workflow</a:t>
            </a:r>
            <a:r>
              <a:rPr lang="en-US"/>
              <a:t>:</a:t>
            </a:r>
          </a:p>
          <a:p>
            <a:pPr lvl="1"/>
            <a:r>
              <a:rPr lang="en-US"/>
              <a:t>Attendee uploads photo → hashed locally.</a:t>
            </a:r>
          </a:p>
          <a:p>
            <a:pPr lvl="1"/>
            <a:r>
              <a:rPr lang="en-US"/>
              <a:t>Hashes compared to live feed hashes (Firebase ML Kit).</a:t>
            </a:r>
          </a:p>
          <a:p>
            <a:pPr lvl="1"/>
            <a:r>
              <a:rPr lang="en-US"/>
              <a:t>Match? → Notify </a:t>
            </a:r>
            <a:r>
              <a:rPr lang="en-US" i="1"/>
              <a:t>only</a:t>
            </a:r>
            <a:r>
              <a:rPr lang="en-US"/>
              <a:t> the attendee.</a:t>
            </a:r>
            <a:br>
              <a:rPr lang="en-US"/>
            </a:br>
            <a:r>
              <a:rPr lang="en-US" b="1"/>
              <a:t>Innovation</a:t>
            </a:r>
            <a:r>
              <a:rPr lang="en-US"/>
              <a:t>: GDPR-compliant; no raw images stored.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67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PowerPoint Presentation</vt:lpstr>
      <vt:lpstr>PowerPoint Presentation</vt:lpstr>
      <vt:lpstr>PowerPoint Presentation</vt:lpstr>
      <vt:lpstr>USP of the proposed solution </vt:lpstr>
      <vt:lpstr>PowerPoint Presentation</vt:lpstr>
      <vt:lpstr>1. Fusion Agent (Multimodal Anomaly Detection) </vt:lpstr>
      <vt:lpstr>2. Trust Meter (Explainable AI) </vt:lpstr>
      <vt:lpstr>3. Simulation Agent ("What-If" Scenarios) </vt:lpstr>
      <vt:lpstr>4. Lost &amp; Found Agent (Privacy-Preserving Matching) </vt:lpstr>
      <vt:lpstr>5. Sentiment Agent (Crowd Mood Analysis) </vt:lpstr>
      <vt:lpstr>6. Override Agent (Human-in-the-Loop) </vt:lpstr>
      <vt:lpstr>7. Drone Agent (Autonomous Swarm) </vt:lpstr>
      <vt:lpstr>Process flow diagram or use-case diagram</vt:lpstr>
      <vt:lpstr>PowerPoint Presentation</vt:lpstr>
      <vt:lpstr>2. Data &amp; Compute  </vt:lpstr>
      <vt:lpstr>Maps &amp; IoT </vt:lpstr>
      <vt:lpstr>Optimization &amp; Edge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17</cp:revision>
  <dcterms:modified xsi:type="dcterms:W3CDTF">2025-07-10T17:13:41Z</dcterms:modified>
</cp:coreProperties>
</file>